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71" r:id="rId14"/>
    <p:sldId id="270" r:id="rId15"/>
    <p:sldId id="269" r:id="rId16"/>
    <p:sldId id="268" r:id="rId17"/>
  </p:sldIdLst>
  <p:sldSz cx="18288000" cy="10287000"/>
  <p:notesSz cx="6858000" cy="9144000"/>
  <p:embeddedFontLst>
    <p:embeddedFont>
      <p:font typeface="Hero Bold" panose="020B0604020202020204" charset="0"/>
      <p:regular r:id="rId18"/>
    </p:embeddedFont>
    <p:embeddedFont>
      <p:font typeface="Hero" panose="020B0604020202020204" charset="0"/>
      <p:regular r:id="rId19"/>
    </p:embeddedFont>
    <p:embeddedFont>
      <p:font typeface="Antonio Ultra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ntoni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85668" y="-2016955"/>
            <a:ext cx="10287000" cy="14320911"/>
            <a:chOff x="0" y="0"/>
            <a:chExt cx="660400" cy="919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114800" y="-2016955"/>
            <a:ext cx="10287000" cy="14320911"/>
            <a:chOff x="0" y="0"/>
            <a:chExt cx="660400" cy="919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8784" y="1273917"/>
            <a:ext cx="8651599" cy="9391152"/>
          </a:xfrm>
          <a:custGeom>
            <a:avLst/>
            <a:gdLst/>
            <a:ahLst/>
            <a:cxnLst/>
            <a:rect l="l" t="t" r="r" b="b"/>
            <a:pathLst>
              <a:path w="8651599" h="9391152">
                <a:moveTo>
                  <a:pt x="0" y="0"/>
                </a:moveTo>
                <a:lnTo>
                  <a:pt x="8651599" y="0"/>
                </a:lnTo>
                <a:lnTo>
                  <a:pt x="8651599" y="9391152"/>
                </a:lnTo>
                <a:lnTo>
                  <a:pt x="0" y="93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460" y="1273917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94460" y="2212613"/>
            <a:ext cx="9214200" cy="365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6"/>
              </a:lnSpc>
            </a:pPr>
            <a:r>
              <a:rPr lang="en-US" sz="6900" b="1">
                <a:solidFill>
                  <a:srgbClr val="254E9D"/>
                </a:solidFill>
                <a:latin typeface="Antonio Bold"/>
                <a:ea typeface="Antonio Bold"/>
                <a:cs typeface="Antonio Bold"/>
                <a:sym typeface="Antonio Bold"/>
              </a:rPr>
              <a:t>PREDICTING HOSPITAL READMISSIONS AND PATIENT OUTCOMES USING MIMIC-III AND DIABETES DATA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562017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631288" y="7715250"/>
            <a:ext cx="9071314" cy="1144758"/>
            <a:chOff x="0" y="0"/>
            <a:chExt cx="2389153" cy="301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89153" cy="301500"/>
            </a:xfrm>
            <a:custGeom>
              <a:avLst/>
              <a:gdLst/>
              <a:ahLst/>
              <a:cxnLst/>
              <a:rect l="l" t="t" r="r" b="b"/>
              <a:pathLst>
                <a:path w="2389153" h="301500">
                  <a:moveTo>
                    <a:pt x="0" y="0"/>
                  </a:moveTo>
                  <a:lnTo>
                    <a:pt x="2389153" y="0"/>
                  </a:lnTo>
                  <a:lnTo>
                    <a:pt x="2389153" y="301500"/>
                  </a:lnTo>
                  <a:lnTo>
                    <a:pt x="0" y="301500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89153" cy="33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37827" y="65684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4460" y="6055218"/>
            <a:ext cx="7045566" cy="87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533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Predicting Patient Outcomes: Uncovering Insights from Hospital Readmissions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4460" y="7940380"/>
            <a:ext cx="5511667" cy="77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7"/>
              </a:lnSpc>
            </a:pPr>
            <a:r>
              <a:rPr lang="en-US" sz="5584" b="1">
                <a:solidFill>
                  <a:srgbClr val="FCFDFD"/>
                </a:solidFill>
                <a:latin typeface="Antonio Bold"/>
                <a:ea typeface="Antonio Bold"/>
                <a:cs typeface="Antonio Bold"/>
                <a:sym typeface="Antonio Bold"/>
              </a:rPr>
              <a:t>CAPSTONE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689170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-106679"/>
            <a:ext cx="919858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BIVARIATE ANALYSIS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28700" y="2664043"/>
            <a:ext cx="7358156" cy="5382387"/>
          </a:xfrm>
          <a:custGeom>
            <a:avLst/>
            <a:gdLst/>
            <a:ahLst/>
            <a:cxnLst/>
            <a:rect l="l" t="t" r="r" b="b"/>
            <a:pathLst>
              <a:path w="7358156" h="5382387">
                <a:moveTo>
                  <a:pt x="0" y="0"/>
                </a:moveTo>
                <a:lnTo>
                  <a:pt x="7358156" y="0"/>
                </a:lnTo>
                <a:lnTo>
                  <a:pt x="7358156" y="5382387"/>
                </a:lnTo>
                <a:lnTo>
                  <a:pt x="0" y="538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21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681277" y="2122777"/>
            <a:ext cx="883910" cy="88391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7561" y="2173499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465672" y="49530"/>
            <a:ext cx="3968262" cy="10389870"/>
            <a:chOff x="147553" y="0"/>
            <a:chExt cx="614788" cy="1609663"/>
          </a:xfrm>
        </p:grpSpPr>
        <p:sp>
          <p:nvSpPr>
            <p:cNvPr id="31" name="Freeform 31"/>
            <p:cNvSpPr/>
            <p:nvPr/>
          </p:nvSpPr>
          <p:spPr>
            <a:xfrm>
              <a:off x="147553" y="0"/>
              <a:ext cx="614788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8"/>
              <a:stretch>
                <a:fillRect l="-45797" r="-171121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9195991" y="3438098"/>
            <a:ext cx="7442594" cy="5368894"/>
          </a:xfrm>
          <a:custGeom>
            <a:avLst/>
            <a:gdLst/>
            <a:ahLst/>
            <a:cxnLst/>
            <a:rect l="l" t="t" r="r" b="b"/>
            <a:pathLst>
              <a:path w="7442594" h="5368894">
                <a:moveTo>
                  <a:pt x="0" y="0"/>
                </a:moveTo>
                <a:lnTo>
                  <a:pt x="7442594" y="0"/>
                </a:lnTo>
                <a:lnTo>
                  <a:pt x="7442594" y="5368894"/>
                </a:lnTo>
                <a:lnTo>
                  <a:pt x="0" y="5368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754036" y="2781440"/>
            <a:ext cx="883910" cy="88391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00321" y="2886087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856987"/>
            <a:ext cx="13532908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811000" y="-4533900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463" y="-205061"/>
            <a:ext cx="9281224" cy="15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09410" y="49530"/>
            <a:ext cx="4124524" cy="10389870"/>
            <a:chOff x="0" y="0"/>
            <a:chExt cx="762341" cy="16096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7"/>
              <a:stretch>
                <a:fillRect l="-45797" r="-171121"/>
              </a:stretch>
            </a:blipFill>
          </p:spPr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4" y="563149"/>
            <a:ext cx="12090030" cy="77970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532908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463" y="-205061"/>
            <a:ext cx="9281224" cy="15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09410" y="49530"/>
            <a:ext cx="4124524" cy="10389870"/>
            <a:chOff x="0" y="0"/>
            <a:chExt cx="762341" cy="16096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7"/>
              <a:stretch>
                <a:fillRect l="-45797" r="-17112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86745" y="2990258"/>
            <a:ext cx="883910" cy="8839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2990258"/>
            <a:ext cx="883910" cy="8839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90284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3029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229617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532908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463" y="-205061"/>
            <a:ext cx="9281224" cy="15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09410" y="49530"/>
            <a:ext cx="4124524" cy="10389870"/>
            <a:chOff x="0" y="0"/>
            <a:chExt cx="762341" cy="16096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7"/>
              <a:stretch>
                <a:fillRect l="-45797" r="-17112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86745" y="2990258"/>
            <a:ext cx="883910" cy="8839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2990258"/>
            <a:ext cx="883910" cy="8839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90284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3029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710353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532908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463" y="-205061"/>
            <a:ext cx="9281224" cy="15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09410" y="49530"/>
            <a:ext cx="4124524" cy="10389870"/>
            <a:chOff x="0" y="0"/>
            <a:chExt cx="762341" cy="16096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7"/>
              <a:stretch>
                <a:fillRect l="-45797" r="-17112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86745" y="2990258"/>
            <a:ext cx="883910" cy="8839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2990258"/>
            <a:ext cx="883910" cy="8839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90284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3029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285871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532908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463" y="-205061"/>
            <a:ext cx="9281224" cy="15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endParaRPr lang="en-US" sz="9200" b="1" dirty="0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09410" y="49530"/>
            <a:ext cx="4124524" cy="10389870"/>
            <a:chOff x="0" y="0"/>
            <a:chExt cx="762341" cy="16096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7"/>
              <a:stretch>
                <a:fillRect l="-45797" r="-17112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86745" y="2990258"/>
            <a:ext cx="883910" cy="88391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2990258"/>
            <a:ext cx="883910" cy="88391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90284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3029" y="3094906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83991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98505"/>
            <a:ext cx="1929791" cy="1888495"/>
            <a:chOff x="0" y="0"/>
            <a:chExt cx="508258" cy="49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9791" y="7371644"/>
            <a:ext cx="869386" cy="1026861"/>
            <a:chOff x="0" y="0"/>
            <a:chExt cx="228974" cy="270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9791" y="9600614"/>
            <a:ext cx="16358209" cy="686386"/>
            <a:chOff x="0" y="0"/>
            <a:chExt cx="4308335" cy="180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08335" cy="180777"/>
            </a:xfrm>
            <a:custGeom>
              <a:avLst/>
              <a:gdLst/>
              <a:ahLst/>
              <a:cxnLst/>
              <a:rect l="l" t="t" r="r" b="b"/>
              <a:pathLst>
                <a:path w="4308335" h="180777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59432" y="9600614"/>
            <a:ext cx="9718600" cy="686386"/>
            <a:chOff x="0" y="0"/>
            <a:chExt cx="2559631" cy="180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9631" cy="180777"/>
            </a:xfrm>
            <a:custGeom>
              <a:avLst/>
              <a:gdLst/>
              <a:ahLst/>
              <a:cxnLst/>
              <a:rect l="l" t="t" r="r" b="b"/>
              <a:pathLst>
                <a:path w="2559631" h="180777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75233" y="3068849"/>
            <a:ext cx="1253359" cy="1226537"/>
            <a:chOff x="0" y="0"/>
            <a:chExt cx="508258" cy="4973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28591" y="2401925"/>
            <a:ext cx="564648" cy="666924"/>
            <a:chOff x="0" y="0"/>
            <a:chExt cx="228974" cy="2704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14239" y="2872201"/>
            <a:ext cx="7059523" cy="469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  <a:p>
            <a:pPr algn="ctr">
              <a:lnSpc>
                <a:spcPts val="18274"/>
              </a:lnSpc>
            </a:pPr>
            <a:r>
              <a:rPr lang="en-US" sz="1661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98831" y="8781246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5187" y="7846530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66031" y="7846530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663947" y="7846530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964989" y="7846530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65187" y="2824409"/>
            <a:ext cx="10077035" cy="448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83"/>
              </a:lnSpc>
            </a:pPr>
            <a:r>
              <a:rPr lang="en-US" sz="23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The goal of this project is to analyze hospital readmissions and patient outcomes by combining two datasets:</a:t>
            </a:r>
          </a:p>
          <a:p>
            <a:pPr algn="just">
              <a:lnSpc>
                <a:spcPts val="3283"/>
              </a:lnSpc>
            </a:pPr>
            <a:endParaRPr lang="en-US" sz="23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506311" lvl="1" indent="-253156" algn="just">
              <a:lnSpc>
                <a:spcPts val="3283"/>
              </a:lnSpc>
              <a:buFont typeface="Arial"/>
              <a:buChar char="•"/>
            </a:pPr>
            <a:r>
              <a:rPr lang="en-US" sz="23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Diabetes 130-US hospitals dataset (readmissions data).</a:t>
            </a:r>
          </a:p>
          <a:p>
            <a:pPr marL="506311" lvl="1" indent="-253156" algn="just">
              <a:lnSpc>
                <a:spcPts val="3283"/>
              </a:lnSpc>
              <a:buFont typeface="Arial"/>
              <a:buChar char="•"/>
            </a:pPr>
            <a:r>
              <a:rPr lang="en-US" sz="23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MIMIC-III Clinical Database (ICU data).</a:t>
            </a:r>
          </a:p>
          <a:p>
            <a:pPr algn="just">
              <a:lnSpc>
                <a:spcPts val="3283"/>
              </a:lnSpc>
            </a:pPr>
            <a:endParaRPr lang="en-US" sz="23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algn="just">
              <a:lnSpc>
                <a:spcPts val="3283"/>
              </a:lnSpc>
            </a:pPr>
            <a:r>
              <a:rPr lang="en-US" sz="23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This will allow us to investigate which clinical factors affect readmissions, explore the relationships between various patient-level data, and build models to predict patient outcomes based on combined datasets.</a:t>
            </a:r>
          </a:p>
          <a:p>
            <a:pPr algn="just">
              <a:lnSpc>
                <a:spcPts val="3283"/>
              </a:lnSpc>
            </a:pPr>
            <a:endParaRPr lang="en-US" sz="23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65187" y="876300"/>
            <a:ext cx="6799590" cy="264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</a:pPr>
            <a:r>
              <a:rPr lang="en-US" sz="76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Project Overview :</a:t>
            </a:r>
          </a:p>
          <a:p>
            <a:pPr algn="l">
              <a:lnSpc>
                <a:spcPts val="10640"/>
              </a:lnSpc>
            </a:pPr>
            <a:endParaRPr lang="en-US" sz="7600" b="1">
              <a:solidFill>
                <a:srgbClr val="254E9D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870"/>
            <a:ext cx="11260736" cy="10389870"/>
            <a:chOff x="0" y="0"/>
            <a:chExt cx="1744583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583" cy="1609663"/>
            </a:xfrm>
            <a:custGeom>
              <a:avLst/>
              <a:gdLst/>
              <a:ahLst/>
              <a:cxnLst/>
              <a:rect l="l" t="t" r="r" b="b"/>
              <a:pathLst>
                <a:path w="1744583" h="160966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t="-31337" b="-313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92356" y="-5389014"/>
            <a:ext cx="12736762" cy="15676014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33" cy="1234187"/>
            </a:xfrm>
            <a:custGeom>
              <a:avLst/>
              <a:gdLst/>
              <a:ahLst/>
              <a:cxnLst/>
              <a:rect l="l" t="t" r="r" b="b"/>
              <a:pathLst>
                <a:path w="173533" h="1234187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-514350" y="8743950"/>
            <a:ext cx="10341238" cy="954108"/>
            <a:chOff x="0" y="0"/>
            <a:chExt cx="2723618" cy="2512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23618" cy="251288"/>
            </a:xfrm>
            <a:custGeom>
              <a:avLst/>
              <a:gdLst/>
              <a:ahLst/>
              <a:cxnLst/>
              <a:rect l="l" t="t" r="r" b="b"/>
              <a:pathLst>
                <a:path w="2723618" h="251288">
                  <a:moveTo>
                    <a:pt x="0" y="0"/>
                  </a:moveTo>
                  <a:lnTo>
                    <a:pt x="2723618" y="0"/>
                  </a:lnTo>
                  <a:lnTo>
                    <a:pt x="272361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2361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93090" y="248385"/>
            <a:ext cx="855183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Data Preview</a:t>
            </a:r>
          </a:p>
          <a:p>
            <a:pPr algn="l">
              <a:lnSpc>
                <a:spcPts val="12880"/>
              </a:lnSpc>
            </a:pPr>
            <a:endParaRPr lang="en-US" sz="9200" b="1">
              <a:solidFill>
                <a:srgbClr val="254E9D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656269" y="924602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4460" y="8989972"/>
            <a:ext cx="4607100" cy="41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www.reallygreatsite.com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071408" y="9055095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893090" y="2401368"/>
            <a:ext cx="10347897" cy="53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The datasets given for the analysis includes the data of 10 years (1999-2008) covering more than 1,00,000 patients from 130 hospitals in United  States. </a:t>
            </a:r>
          </a:p>
          <a:p>
            <a:pPr algn="just">
              <a:lnSpc>
                <a:spcPts val="3563"/>
              </a:lnSpc>
            </a:pPr>
            <a:endParaRPr lang="en-US" sz="25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549489" lvl="1" indent="-274745" algn="just">
              <a:lnSpc>
                <a:spcPts val="3563"/>
              </a:lnSpc>
              <a:buFont typeface="Arial"/>
              <a:buChar char="•"/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Diabetes 130-US hospitals dataset (readmissions data) 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     Total Rows: 101766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     Total Columns : 50</a:t>
            </a:r>
          </a:p>
          <a:p>
            <a:pPr algn="just">
              <a:lnSpc>
                <a:spcPts val="3563"/>
              </a:lnSpc>
            </a:pPr>
            <a:endParaRPr lang="en-US" sz="25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549489" lvl="1" indent="-274745" algn="just">
              <a:lnSpc>
                <a:spcPts val="3563"/>
              </a:lnSpc>
              <a:buFont typeface="Arial"/>
              <a:buChar char="•"/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MIMIC-III Clinical Database (ICU data)</a:t>
            </a:r>
          </a:p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     Total Rows: 100000</a:t>
            </a:r>
          </a:p>
          <a:p>
            <a:pPr algn="just">
              <a:lnSpc>
                <a:spcPts val="3563"/>
              </a:lnSpc>
            </a:pPr>
            <a:r>
              <a:rPr lang="en-US" sz="2545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     Total Columns : 18</a:t>
            </a:r>
          </a:p>
          <a:p>
            <a:pPr algn="just">
              <a:lnSpc>
                <a:spcPts val="3563"/>
              </a:lnSpc>
            </a:pPr>
            <a:endParaRPr lang="en-US" sz="2545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98831" y="8781246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58648" y="9509700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300456" y="9509700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42265" y="9509700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582638" y="9509700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92914" y="3322151"/>
            <a:ext cx="9596463" cy="545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Patient identifiers: - encounter _id, patient_nbr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Patient demographics:- race, gender, age, payer_code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Admission and Discharge details:- admission_source_id, admission_type_id, discharge_disposition_id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Patient medical history:- number_outpatient, number_inpatient, number_emergency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Patient Admission details: - medical_speacialty, diag_1, diag_2 and diag_3, time_in_hospital, number_diagnoses, num_lab_procedures, num_procedures, num_medicationsClinical 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Results :- max_glu_serum, Alcresult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Medication Details :- diabetesMed, change, 23 features for medications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Readmission Indicator: - readmitted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65187" y="923925"/>
            <a:ext cx="9596463" cy="293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Diabetes 130-US hospitals dataset (readmissions data)</a:t>
            </a:r>
          </a:p>
          <a:p>
            <a:pPr algn="l">
              <a:lnSpc>
                <a:spcPts val="7840"/>
              </a:lnSpc>
            </a:pPr>
            <a:endParaRPr lang="en-US" sz="5600" b="1">
              <a:solidFill>
                <a:srgbClr val="254E9D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487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98831" y="8781246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65187" y="3366453"/>
            <a:ext cx="9596463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Patient identifiers: - Patient_ID, ICU_Admission_ID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Other Derails: - ICU_Length_of_Stay , Diagnoses, Number_of_Lab_Tests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Vital Signs: - Blood_Glucose, Hemoglobin, WBC, Heart_Rate, Blood_Pressure_Systolic, Blood_Pressure_Diastolic, SpO2, Respiratory_Rate, Temperature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Medication Details :- Medications, Number_of_Medications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Readmission Indicator: - Readmission Flag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5187" y="923925"/>
            <a:ext cx="7578813" cy="293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MIMIC-III Clinical Database (ICU data)</a:t>
            </a:r>
          </a:p>
          <a:p>
            <a:pPr algn="l">
              <a:lnSpc>
                <a:spcPts val="7840"/>
              </a:lnSpc>
            </a:pPr>
            <a:endParaRPr lang="en-US" sz="5600" b="1">
              <a:solidFill>
                <a:srgbClr val="254E9D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933740" y="9479878"/>
            <a:ext cx="451308" cy="4513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73611" y="9479878"/>
            <a:ext cx="451308" cy="4513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215419" y="9479878"/>
            <a:ext cx="451308" cy="4513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857228" y="9479878"/>
            <a:ext cx="451308" cy="451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487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98831" y="8781246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65187" y="2743323"/>
            <a:ext cx="9596463" cy="52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•Identified null values in the data sets.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•Filled the ‘?’ and other null values with respective column and group of columns using data engineering.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•Dropped the irrelevant columns and columns with high missing values as weight, payer code etc.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•Used Data Featuring techniques for the exploratory data analysis.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5187" y="923925"/>
            <a:ext cx="7578813" cy="95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Data preprocessing - 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933740" y="9479878"/>
            <a:ext cx="451308" cy="4513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73611" y="9479878"/>
            <a:ext cx="451308" cy="4513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215419" y="9479878"/>
            <a:ext cx="451308" cy="4513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857228" y="9479878"/>
            <a:ext cx="451308" cy="451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2736762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5487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r="-1711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98831" y="8781246"/>
            <a:ext cx="6519036" cy="954108"/>
            <a:chOff x="0" y="0"/>
            <a:chExt cx="1716948" cy="2512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65187" y="3356928"/>
            <a:ext cx="9596463" cy="46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Uncovered critical factors driving readmissions through data integration.</a:t>
            </a:r>
          </a:p>
          <a:p>
            <a:pPr algn="just">
              <a:lnSpc>
                <a:spcPts val="4059"/>
              </a:lnSpc>
            </a:pPr>
            <a:endParaRPr lang="en-US" sz="2899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626107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Delved deep into patient-level data to reveal hidden patterns.</a:t>
            </a:r>
          </a:p>
          <a:p>
            <a:pPr algn="just">
              <a:lnSpc>
                <a:spcPts val="4059"/>
              </a:lnSpc>
            </a:pPr>
            <a:endParaRPr lang="en-US" sz="2899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  <a:p>
            <a:pPr marL="626107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Built predictive models to improve patient outcome forecasting.</a:t>
            </a:r>
          </a:p>
          <a:p>
            <a:pPr algn="just">
              <a:lnSpc>
                <a:spcPts val="4059"/>
              </a:lnSpc>
            </a:pPr>
            <a:endParaRPr lang="en-US" sz="2899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5187" y="923925"/>
            <a:ext cx="7578813" cy="95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Challenges encountered  - 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2051" y="8781246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71831" y="61606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65187" y="9130562"/>
            <a:ext cx="451308" cy="4513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229065" y="9130562"/>
            <a:ext cx="451308" cy="4513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889924" y="9130562"/>
            <a:ext cx="451308" cy="4513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550782" y="9130562"/>
            <a:ext cx="451308" cy="451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85668" y="-2016955"/>
            <a:ext cx="10287000" cy="14320911"/>
            <a:chOff x="0" y="0"/>
            <a:chExt cx="660400" cy="919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114800" y="-2016955"/>
            <a:ext cx="10287000" cy="14320911"/>
            <a:chOff x="0" y="0"/>
            <a:chExt cx="660400" cy="919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8784" y="1273917"/>
            <a:ext cx="8651599" cy="9391152"/>
          </a:xfrm>
          <a:custGeom>
            <a:avLst/>
            <a:gdLst/>
            <a:ahLst/>
            <a:cxnLst/>
            <a:rect l="l" t="t" r="r" b="b"/>
            <a:pathLst>
              <a:path w="8651599" h="9391152">
                <a:moveTo>
                  <a:pt x="0" y="0"/>
                </a:moveTo>
                <a:lnTo>
                  <a:pt x="8651599" y="0"/>
                </a:lnTo>
                <a:lnTo>
                  <a:pt x="8651599" y="9391152"/>
                </a:lnTo>
                <a:lnTo>
                  <a:pt x="0" y="93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460" y="1273917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3376" y="3646803"/>
            <a:ext cx="7417639" cy="596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47"/>
              </a:lnSpc>
            </a:pPr>
            <a:r>
              <a:rPr lang="en-US" sz="11199" b="1">
                <a:solidFill>
                  <a:srgbClr val="254E9D"/>
                </a:solidFill>
                <a:latin typeface="Antonio Bold"/>
                <a:ea typeface="Antonio Bold"/>
                <a:cs typeface="Antonio Bold"/>
                <a:sym typeface="Antonio Bold"/>
              </a:rPr>
              <a:t>EXPLORATORY DATA ANALYSIS</a:t>
            </a:r>
          </a:p>
          <a:p>
            <a:pPr algn="l">
              <a:lnSpc>
                <a:spcPts val="11647"/>
              </a:lnSpc>
            </a:pPr>
            <a:endParaRPr lang="en-US" sz="11199" b="1">
              <a:solidFill>
                <a:srgbClr val="254E9D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144000" y="5620178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37827" y="65684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02" y="-5389014"/>
            <a:ext cx="13760610" cy="15676014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102" y="2122777"/>
            <a:ext cx="6368381" cy="8164223"/>
            <a:chOff x="0" y="0"/>
            <a:chExt cx="1677269" cy="2150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7269" cy="2150248"/>
            </a:xfrm>
            <a:custGeom>
              <a:avLst/>
              <a:gdLst/>
              <a:ahLst/>
              <a:cxnLst/>
              <a:rect l="l" t="t" r="r" b="b"/>
              <a:pathLst>
                <a:path w="1677269" h="2150248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84615" y="3344709"/>
            <a:ext cx="3086100" cy="3597583"/>
            <a:chOff x="0" y="0"/>
            <a:chExt cx="812800" cy="9475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947511"/>
            </a:xfrm>
            <a:custGeom>
              <a:avLst/>
              <a:gdLst/>
              <a:ahLst/>
              <a:cxnLst/>
              <a:rect l="l" t="t" r="r" b="b"/>
              <a:pathLst>
                <a:path w="812800" h="94751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23232" y="5718810"/>
            <a:ext cx="883910" cy="8839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60864" y="-102870"/>
            <a:ext cx="4920670" cy="10389870"/>
            <a:chOff x="0" y="0"/>
            <a:chExt cx="762341" cy="16096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-70689" r="-70689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13338" y="732294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007741" y="3341883"/>
            <a:ext cx="5785450" cy="4962093"/>
          </a:xfrm>
          <a:custGeom>
            <a:avLst/>
            <a:gdLst/>
            <a:ahLst/>
            <a:cxnLst/>
            <a:rect l="l" t="t" r="r" b="b"/>
            <a:pathLst>
              <a:path w="5785450" h="4962093">
                <a:moveTo>
                  <a:pt x="0" y="0"/>
                </a:moveTo>
                <a:lnTo>
                  <a:pt x="5785450" y="0"/>
                </a:lnTo>
                <a:lnTo>
                  <a:pt x="5785450" y="4962093"/>
                </a:lnTo>
                <a:lnTo>
                  <a:pt x="0" y="4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381" y="3344709"/>
            <a:ext cx="5869430" cy="5006938"/>
          </a:xfrm>
          <a:custGeom>
            <a:avLst/>
            <a:gdLst/>
            <a:ahLst/>
            <a:cxnLst/>
            <a:rect l="l" t="t" r="r" b="b"/>
            <a:pathLst>
              <a:path w="5869430" h="5006938">
                <a:moveTo>
                  <a:pt x="0" y="0"/>
                </a:moveTo>
                <a:lnTo>
                  <a:pt x="5869430" y="0"/>
                </a:lnTo>
                <a:lnTo>
                  <a:pt x="5869430" y="5006937"/>
                </a:lnTo>
                <a:lnTo>
                  <a:pt x="0" y="5006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28700" y="-106679"/>
            <a:ext cx="9281224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UNIVARIATE</a:t>
            </a:r>
          </a:p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ANALYSIS</a:t>
            </a:r>
          </a:p>
          <a:p>
            <a:pPr algn="l">
              <a:lnSpc>
                <a:spcPts val="12880"/>
              </a:lnSpc>
            </a:pPr>
            <a:endParaRPr lang="en-US" sz="9200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487060" y="8777388"/>
            <a:ext cx="439921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403" lvl="1" indent="-178202" algn="l">
              <a:lnSpc>
                <a:spcPts val="2311"/>
              </a:lnSpc>
              <a:buFont typeface="Arial"/>
              <a:buChar char="•"/>
            </a:pPr>
            <a:r>
              <a:rPr lang="en-US" sz="1650" dirty="0">
                <a:solidFill>
                  <a:schemeClr val="bg1"/>
                </a:solidFill>
                <a:latin typeface="Hero Bold"/>
                <a:ea typeface="Hero Bold"/>
                <a:cs typeface="Hero Bold"/>
                <a:sym typeface="Hero Bold"/>
              </a:rPr>
              <a:t>2 = &gt;30 readmissions 48594</a:t>
            </a:r>
          </a:p>
          <a:p>
            <a:pPr marL="356403" lvl="1" indent="-178202" algn="l">
              <a:lnSpc>
                <a:spcPts val="2311"/>
              </a:lnSpc>
              <a:buFont typeface="Arial"/>
              <a:buChar char="•"/>
            </a:pPr>
            <a:r>
              <a:rPr lang="en-US" sz="1650" dirty="0">
                <a:solidFill>
                  <a:schemeClr val="bg1"/>
                </a:solidFill>
                <a:latin typeface="Hero Bold"/>
                <a:ea typeface="Hero Bold"/>
                <a:cs typeface="Hero Bold"/>
                <a:sym typeface="Hero Bold"/>
              </a:rPr>
              <a:t>1 = &lt;30 readmissions 15930</a:t>
            </a:r>
          </a:p>
          <a:p>
            <a:pPr marL="356403" lvl="1" indent="-178202" algn="l">
              <a:lnSpc>
                <a:spcPts val="2311"/>
              </a:lnSpc>
              <a:buFont typeface="Arial"/>
              <a:buChar char="•"/>
            </a:pPr>
            <a:r>
              <a:rPr lang="en-US" sz="1650" dirty="0">
                <a:solidFill>
                  <a:schemeClr val="bg1"/>
                </a:solidFill>
                <a:latin typeface="Hero Bold"/>
                <a:ea typeface="Hero Bold"/>
                <a:cs typeface="Hero Bold"/>
                <a:sym typeface="Hero Bold"/>
              </a:rPr>
              <a:t>0 = no readmissions 76801</a:t>
            </a:r>
          </a:p>
          <a:p>
            <a:pPr algn="l">
              <a:lnSpc>
                <a:spcPts val="2311"/>
              </a:lnSpc>
            </a:pPr>
            <a:endParaRPr lang="en-US" sz="1650" dirty="0">
              <a:solidFill>
                <a:schemeClr val="bg1"/>
              </a:solidFill>
              <a:latin typeface="Hero Bold"/>
              <a:ea typeface="Hero Bold"/>
              <a:cs typeface="Hero Bold"/>
              <a:sym typeface="Hero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681277" y="2902754"/>
            <a:ext cx="883910" cy="88391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27561" y="2985397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565786" y="2781440"/>
            <a:ext cx="883910" cy="88391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712071" y="2886087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5631630" y="-102870"/>
            <a:ext cx="3896822" cy="10389870"/>
            <a:chOff x="0" y="0"/>
            <a:chExt cx="762341" cy="160966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62341" cy="1609663"/>
            </a:xfrm>
            <a:custGeom>
              <a:avLst/>
              <a:gdLst/>
              <a:ahLst/>
              <a:cxnLst/>
              <a:rect l="l" t="t" r="r" b="b"/>
              <a:pathLst>
                <a:path w="762341" h="1609663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9"/>
              <a:stretch>
                <a:fillRect l="-45797" r="-171121"/>
              </a:stretch>
            </a:blipFill>
          </p:spPr>
        </p:sp>
      </p:grpSp>
      <p:sp>
        <p:nvSpPr>
          <p:cNvPr id="44" name="Freeform 44"/>
          <p:cNvSpPr/>
          <p:nvPr/>
        </p:nvSpPr>
        <p:spPr>
          <a:xfrm>
            <a:off x="11850341" y="3341883"/>
            <a:ext cx="5672550" cy="4962093"/>
          </a:xfrm>
          <a:custGeom>
            <a:avLst/>
            <a:gdLst/>
            <a:ahLst/>
            <a:cxnLst/>
            <a:rect l="l" t="t" r="r" b="b"/>
            <a:pathLst>
              <a:path w="5672550" h="4962093">
                <a:moveTo>
                  <a:pt x="0" y="0"/>
                </a:moveTo>
                <a:lnTo>
                  <a:pt x="5672549" y="0"/>
                </a:lnTo>
                <a:lnTo>
                  <a:pt x="5672549" y="4962093"/>
                </a:lnTo>
                <a:lnTo>
                  <a:pt x="0" y="4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1351236" y="2781440"/>
            <a:ext cx="883910" cy="88391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1513338" y="2836079"/>
            <a:ext cx="591341" cy="6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431</Words>
  <Application>Microsoft Office PowerPoint</Application>
  <PresentationFormat>Custom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Hero Bold</vt:lpstr>
      <vt:lpstr>Arial</vt:lpstr>
      <vt:lpstr>Hero</vt:lpstr>
      <vt:lpstr>Antonio Ultra-Bold</vt:lpstr>
      <vt:lpstr>Calibri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Hospital Readmissions and Patient Outcomes using MIMIC-III and Diabetes Data</dc:title>
  <dc:creator>hp</dc:creator>
  <cp:lastModifiedBy>hp</cp:lastModifiedBy>
  <cp:revision>11</cp:revision>
  <dcterms:created xsi:type="dcterms:W3CDTF">2006-08-16T00:00:00Z</dcterms:created>
  <dcterms:modified xsi:type="dcterms:W3CDTF">2024-11-14T23:56:50Z</dcterms:modified>
  <dc:identifier>DAGWe-LNIuU</dc:identifier>
</cp:coreProperties>
</file>